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80" r:id="rId2"/>
    <p:sldId id="281" r:id="rId3"/>
    <p:sldId id="282" r:id="rId4"/>
    <p:sldId id="283" r:id="rId5"/>
    <p:sldId id="284" r:id="rId6"/>
    <p:sldId id="285"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 id="303" r:id="rId25"/>
    <p:sldId id="304" r:id="rId26"/>
    <p:sldId id="305" r:id="rId27"/>
    <p:sldId id="306" r:id="rId28"/>
    <p:sldId id="307" r:id="rId29"/>
    <p:sldId id="308" r:id="rId30"/>
    <p:sldId id="309" r:id="rId31"/>
    <p:sldId id="310" r:id="rId32"/>
    <p:sldId id="311" r:id="rId33"/>
    <p:sldId id="312" r:id="rId34"/>
    <p:sldId id="313" r:id="rId35"/>
    <p:sldId id="314" r:id="rId36"/>
    <p:sldId id="315" r:id="rId37"/>
    <p:sldId id="316" r:id="rId38"/>
    <p:sldId id="317" r:id="rId39"/>
    <p:sldId id="318" r:id="rId40"/>
    <p:sldId id="319"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8" d="100"/>
          <a:sy n="108" d="100"/>
        </p:scale>
        <p:origin x="-78" y="-1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t>‹#›</a:t>
            </a:fld>
            <a:endParaRPr lang="en-US"/>
          </a:p>
        </p:txBody>
      </p:sp>
    </p:spTree>
    <p:extLst>
      <p:ext uri="{BB962C8B-B14F-4D97-AF65-F5344CB8AC3E}">
        <p14:creationId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Environmental Systems</a:t>
            </a:r>
            <a:endParaRPr lang="en-US" dirty="0"/>
          </a:p>
        </p:txBody>
      </p:sp>
    </p:spTree>
    <p:extLst>
      <p:ext uri="{BB962C8B-B14F-4D97-AF65-F5344CB8AC3E}">
        <p14:creationId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Environmental Systems</a:t>
            </a:r>
            <a:endParaRPr lang="en-US" dirty="0"/>
          </a:p>
        </p:txBody>
      </p:sp>
    </p:spTree>
    <p:extLst>
      <p:ext uri="{BB962C8B-B14F-4D97-AF65-F5344CB8AC3E}">
        <p14:creationId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Secondary Science - Environmental Systems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Secondary Science - Environmental Systems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native plants and animals using a dichotomous key. [ES.4A]</a:t>
            </a:r>
            <a:endParaRPr lang="en-US" b="1" dirty="0">
              <a:ea typeface="Times New Roman" pitchFamily="18" charset="0"/>
            </a:endParaRPr>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594970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source, use, quality, management, and conservation of water. </a:t>
            </a:r>
            <a:r>
              <a:rPr lang="en-US" dirty="0" smtClean="0"/>
              <a:t>[ES 5.B]</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846518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Document the use and conservation of both renewable and non-renewable resources as they pertain to sustainability. </a:t>
            </a:r>
            <a:r>
              <a:rPr lang="en-US" dirty="0" smtClean="0"/>
              <a:t>[ES 5.B]</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736446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Identify renewable and non-renewable resources that must come from outside an ecosystem such as food, water, lumber, and energy. </a:t>
            </a:r>
            <a:r>
              <a:rPr lang="en-US" dirty="0" smtClean="0"/>
              <a:t>[ES 5.C]</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701229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altLang="en-US" dirty="0">
                <a:cs typeface="Arial" charset="0"/>
              </a:rPr>
              <a:t>Analyze and evaluate the economic significance and interdependence of resources within the environmental system. </a:t>
            </a:r>
            <a:r>
              <a:rPr lang="en-US" altLang="en-US" dirty="0" smtClean="0">
                <a:cs typeface="Arial" charset="0"/>
              </a:rPr>
              <a:t>[ES 5.E]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547512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Evaluate the impact of waste management methods such as reduction, reuse, recycling, and composting on resource availability. </a:t>
            </a:r>
            <a:r>
              <a:rPr lang="en-US" dirty="0" smtClean="0"/>
              <a:t>[ES 5.F]</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258662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Define and identify the components of the geosphere, hydrosphere, </a:t>
            </a:r>
            <a:r>
              <a:rPr lang="en-US" dirty="0" err="1"/>
              <a:t>cryosphere</a:t>
            </a:r>
            <a:r>
              <a:rPr lang="en-US" dirty="0"/>
              <a:t>, atmosphere, and biosphere and the interactions among them. </a:t>
            </a:r>
            <a:r>
              <a:rPr lang="en-US" dirty="0" smtClean="0"/>
              <a:t>[ES 6.A]</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952273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Describe and compare renewable and nonrenewable energy derived from natural and alternative sources such as oil, natural gas, coal, nuclear, solar, geothermal, hydroelectric, and wind. </a:t>
            </a:r>
            <a:r>
              <a:rPr lang="en-US" dirty="0" smtClean="0"/>
              <a:t>[ES 6.B]</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9368256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flow of energy in an ecosystem including conduction, convection and radiation. </a:t>
            </a:r>
            <a:r>
              <a:rPr lang="en-US" dirty="0" smtClean="0"/>
              <a:t>[ES 6.C]</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514562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Investigate and explain the effects of energy transformations in terms of the laws of thermodynamics within an ecosystem. </a:t>
            </a:r>
            <a:r>
              <a:rPr lang="en-US" dirty="0" smtClean="0"/>
              <a:t>[ES 6.D]</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794115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Investigate and identify energy interactions in an ecosystem. </a:t>
            </a:r>
            <a:r>
              <a:rPr lang="en-US" dirty="0" smtClean="0"/>
              <a:t>(ES 6.E)</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918312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Assess the role of native plants and animals within a local ecosystem, and compare them to plants and animals in ecosystems within four other biomes. [ES 4.B]</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512079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Relate carrying capacity to population dynamics. </a:t>
            </a:r>
            <a:endParaRPr lang="en-US" sz="4800" dirty="0"/>
          </a:p>
          <a:p>
            <a:r>
              <a:rPr lang="en-US" dirty="0" smtClean="0"/>
              <a:t>[ES 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380655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Calculate birth rate exponential growth of populations. </a:t>
            </a:r>
            <a:r>
              <a:rPr lang="en-US" dirty="0" smtClean="0"/>
              <a:t>[ES 7.B]</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407966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and predict the effects of non-renewable resource depletion. </a:t>
            </a:r>
            <a:r>
              <a:rPr lang="en-US" dirty="0" smtClean="0"/>
              <a:t>[ES 7.C]</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64510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Analyze and make predictions about the impact on populations of geographic locales due to diseases, birth and death rates, urbanization, and natural events, such as migration and seasonal changes. </a:t>
            </a:r>
            <a:endParaRPr lang="en-US" sz="4800" dirty="0"/>
          </a:p>
          <a:p>
            <a:r>
              <a:rPr lang="en-US" dirty="0" smtClean="0"/>
              <a:t>[ES 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716851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Analyze and describe the effects on areas impacted by natural events such as tectonic movement, volcanic events, fires, tornados, hurricanes, flooding, tsunamis, and population growth</a:t>
            </a:r>
            <a:r>
              <a:rPr lang="en-US" dirty="0" smtClean="0"/>
              <a:t>. [ES 8.A] </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141304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how regional changes in the environment may have a global effect. </a:t>
            </a:r>
            <a:r>
              <a:rPr lang="en-US" dirty="0" smtClean="0"/>
              <a:t>[ES 8.B]</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9742109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Examine how natural processes such as succession and feedback loops restore habitats and ecosystems. </a:t>
            </a:r>
            <a:endParaRPr lang="en-US" sz="4800" dirty="0"/>
          </a:p>
          <a:p>
            <a:r>
              <a:rPr lang="en-US" dirty="0" smtClean="0"/>
              <a:t>[ES 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553451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how temperature inversions impact weather conditions including El Niño and La Niña oscillations. </a:t>
            </a:r>
            <a:endParaRPr lang="en-US" sz="4800" dirty="0"/>
          </a:p>
          <a:p>
            <a:r>
              <a:rPr lang="en-US" dirty="0" smtClean="0"/>
              <a:t>[ES 8.D]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014615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Analyze the impact of temperature inversions on global warming, icecap and glacial melting, and changes in ocean currents and surface temperatures. </a:t>
            </a:r>
            <a:r>
              <a:rPr lang="en-US" dirty="0" smtClean="0"/>
              <a:t>[ES 8.E]</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871016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causes of air, soil and water pollution including point and nonpoint sources. </a:t>
            </a:r>
            <a:endParaRPr lang="en-US" sz="4800" dirty="0"/>
          </a:p>
          <a:p>
            <a:r>
              <a:rPr lang="en-US" dirty="0" smtClean="0"/>
              <a:t>[ES 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66056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Diagram abiotic cycles including the rock, hydrologic, carbon, and nitrogen cycle. [ES 4.C]</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2889539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Investigate the types of air, soil, and water pollution such as chlorofluorocarbons, carbon dioxide, pH, pesticide runoff, thermal variations, metallic ions, heavy metals and nuclear waste. </a:t>
            </a:r>
            <a:endParaRPr lang="en-US" sz="4800" dirty="0"/>
          </a:p>
          <a:p>
            <a:r>
              <a:rPr lang="en-US" dirty="0" smtClean="0"/>
              <a:t>[ES 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41489735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Examine the concentrations of air, soil, and water pollutants using appropriate units. </a:t>
            </a:r>
            <a:endParaRPr lang="en-US" sz="4800" dirty="0"/>
          </a:p>
          <a:p>
            <a:r>
              <a:rPr lang="en-US" dirty="0" smtClean="0"/>
              <a:t>[ES 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354280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Describe the effect of pollution on global warming, glacial/ice cap melting, greenhouse effect, ozone layer, and aquatic viability. </a:t>
            </a:r>
            <a:endParaRPr lang="en-US" sz="4800" dirty="0"/>
          </a:p>
          <a:p>
            <a:r>
              <a:rPr lang="en-US" dirty="0" smtClean="0"/>
              <a:t>[ES 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9999182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Evaluate the effect of human activities including habitat restoration projects, species preservation efforts, nature conservancy groups, hunting, fishing, ecotourism, all terrain vehicles, and small personal water craft on the environment. </a:t>
            </a:r>
            <a:r>
              <a:rPr lang="en-US" dirty="0" smtClean="0"/>
              <a:t>[ES 9.E]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7599175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lnSpcReduction="10000"/>
          </a:bodyPr>
          <a:lstStyle/>
          <a:p>
            <a:r>
              <a:rPr lang="en-US" dirty="0"/>
              <a:t>Evaluate cost-benefit trade-offs of commercial activities such as municipal development, farming, deforestation, over-harvesting, and mining.	</a:t>
            </a:r>
            <a:endParaRPr lang="en-US" dirty="0" smtClean="0"/>
          </a:p>
          <a:p>
            <a:r>
              <a:rPr lang="en-US" dirty="0" smtClean="0"/>
              <a:t>[ES 9.F]</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888181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how ethical beliefs can be used to influence scientific practices such as methods for increasing food production</a:t>
            </a:r>
            <a:r>
              <a:rPr lang="en-US" dirty="0" smtClean="0"/>
              <a:t>. [ES 9.G]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158627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Analyze and evaluate different views on the existence of global warming.</a:t>
            </a:r>
            <a:endParaRPr lang="en-US" sz="4800" dirty="0"/>
          </a:p>
          <a:p>
            <a:r>
              <a:rPr lang="en-US" dirty="0" smtClean="0"/>
              <a:t>[ES 9.H]</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5138121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Discuss the impact of research and technology on social ethics and legal practices in situations such as the design of new buildings, recycling, or emission standards</a:t>
            </a:r>
            <a:r>
              <a:rPr lang="en-US" dirty="0" smtClean="0"/>
              <a:t>. [ES 9.I]</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3421324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Research the advantages and disadvantages of "going green" such as organic gardening and farming, natural methods of pest control, hydroponics, xeriscaping, energy-efficient homes and appliances, and hybrid cars</a:t>
            </a:r>
            <a:r>
              <a:rPr lang="en-US" dirty="0" smtClean="0"/>
              <a:t>. [ES 9.J]</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24034887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Analyze past and present local, state, and national legislation, including Texas automobile emissions regulations, the National Park Service Act, the Clean Air Act, the Clean Water Act, the Soil and Water Resources Conservation Act, and the Endangered Species Act.</a:t>
            </a:r>
            <a:endParaRPr lang="en-US" sz="4800" dirty="0"/>
          </a:p>
          <a:p>
            <a:r>
              <a:rPr lang="en-US" dirty="0" smtClean="0"/>
              <a:t>[ES 9.K]</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595949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Make observations and compile data about fluctuations in abiotic cycles and evaluate the effects of abiotic factors on local ecosystems and local biomes. </a:t>
            </a:r>
            <a:r>
              <a:rPr lang="en-US" dirty="0" smtClean="0"/>
              <a:t>[ES 4.D]</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4574064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Analyze past and present international treaties and protocols such as the environmental Antarctic Treaty System, Montreal Protocol, and Kyoto Protocol.</a:t>
            </a:r>
            <a:endParaRPr lang="en-US" sz="4800" dirty="0"/>
          </a:p>
          <a:p>
            <a:r>
              <a:rPr lang="en-US" dirty="0" smtClean="0"/>
              <a:t>[ES 9.L]</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940612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Measure the concentration of solute, solvent, and solubility of dissolved substances such as dissolved oxygen, chlorides, and nitrates and describe their impact on an ecosystem. </a:t>
            </a:r>
            <a:r>
              <a:rPr lang="en-US" dirty="0" smtClean="0"/>
              <a:t>[ES 4.E]</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3391384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Predict how the introduction or removal of an invasive species may alter the food chain and affect existing populations in an ecosystem. </a:t>
            </a:r>
            <a:r>
              <a:rPr lang="en-US" dirty="0" smtClean="0"/>
              <a:t>[ES 4.F]</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451984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Predict how species extinction may alter the food chain and affect existing populations in an ecosystem. </a:t>
            </a:r>
            <a:r>
              <a:rPr lang="en-US" dirty="0" smtClean="0"/>
              <a:t>[ES 4.G]</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098094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Research and explain the causes of species diversity and predict changes that may occur in an ecosystem if species and genetic diversity is increased or reduced. </a:t>
            </a:r>
            <a:r>
              <a:rPr lang="en-US" dirty="0" smtClean="0"/>
              <a:t>[ES 4.H]</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1019174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Summarize methods of land use and management, and describe its effect on land fertility. </a:t>
            </a:r>
            <a:r>
              <a:rPr lang="en-US" dirty="0" smtClean="0"/>
              <a:t>[ES 5.A]</a:t>
            </a:r>
            <a:endParaRPr lang="en-US" sz="4800" dirty="0"/>
          </a:p>
          <a:p>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Secondary Science - Environmental Systems</a:t>
            </a:r>
            <a:endParaRPr lang="en-US" dirty="0"/>
          </a:p>
        </p:txBody>
      </p:sp>
    </p:spTree>
    <p:extLst>
      <p:ext uri="{BB962C8B-B14F-4D97-AF65-F5344CB8AC3E}">
        <p14:creationId xmlns:p14="http://schemas.microsoft.com/office/powerpoint/2010/main" val="42830384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TotalTime>
  <Words>1285</Words>
  <Application>Microsoft Office PowerPoint</Application>
  <PresentationFormat>On-screen Show (4:3)</PresentationFormat>
  <Paragraphs>132</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15</cp:revision>
  <dcterms:created xsi:type="dcterms:W3CDTF">2014-10-20T16:17:28Z</dcterms:created>
  <dcterms:modified xsi:type="dcterms:W3CDTF">2014-11-04T16:22:59Z</dcterms:modified>
</cp:coreProperties>
</file>